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78" r:id="rId4"/>
    <p:sldId id="277" r:id="rId5"/>
    <p:sldId id="276" r:id="rId6"/>
    <p:sldId id="275" r:id="rId7"/>
    <p:sldId id="274" r:id="rId8"/>
    <p:sldId id="273" r:id="rId9"/>
    <p:sldId id="272" r:id="rId10"/>
    <p:sldId id="271" r:id="rId11"/>
    <p:sldId id="270" r:id="rId12"/>
    <p:sldId id="269" r:id="rId13"/>
    <p:sldId id="268" r:id="rId14"/>
    <p:sldId id="267" r:id="rId15"/>
    <p:sldId id="266" r:id="rId16"/>
    <p:sldId id="265" r:id="rId17"/>
    <p:sldId id="264" r:id="rId18"/>
    <p:sldId id="263" r:id="rId19"/>
    <p:sldId id="262" r:id="rId20"/>
    <p:sldId id="261" r:id="rId21"/>
    <p:sldId id="260" r:id="rId22"/>
    <p:sldId id="259" r:id="rId23"/>
    <p:sldId id="258" r:id="rId24"/>
    <p:sldId id="281" r:id="rId25"/>
    <p:sldId id="282" r:id="rId26"/>
    <p:sldId id="283"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629931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5344DB-88E2-4DBB-9186-DF619095CF44}"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787894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27189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74295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65675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875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809453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4073708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896043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660655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6256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5344DB-88E2-4DBB-9186-DF619095CF44}"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205664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5344DB-88E2-4DBB-9186-DF619095CF44}" type="datetimeFigureOut">
              <a:rPr lang="en-IN" smtClean="0"/>
              <a:t>29-07-2022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230879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2824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818835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05344DB-88E2-4DBB-9186-DF619095CF44}" type="datetimeFigureOut">
              <a:rPr lang="en-IN" smtClean="0"/>
              <a:t>29-07-2022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4151954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5344DB-88E2-4DBB-9186-DF619095CF44}" type="datetimeFigureOut">
              <a:rPr lang="en-IN" smtClean="0"/>
              <a:t>29-07-2022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668190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05344DB-88E2-4DBB-9186-DF619095CF44}" type="datetimeFigureOut">
              <a:rPr lang="en-IN" smtClean="0"/>
              <a:t>29-07-2022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8E2A0F2-36D3-4C88-A927-3320DC3957D7}" type="slidenum">
              <a:rPr lang="en-IN" smtClean="0"/>
              <a:t>‹#›</a:t>
            </a:fld>
            <a:endParaRPr lang="en-IN"/>
          </a:p>
        </p:txBody>
      </p:sp>
    </p:spTree>
    <p:extLst>
      <p:ext uri="{BB962C8B-B14F-4D97-AF65-F5344CB8AC3E}">
        <p14:creationId xmlns:p14="http://schemas.microsoft.com/office/powerpoint/2010/main" val="2036351921"/>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EC81-9D06-1173-92E9-D2AA1487E70A}"/>
              </a:ext>
            </a:extLst>
          </p:cNvPr>
          <p:cNvSpPr>
            <a:spLocks noGrp="1"/>
          </p:cNvSpPr>
          <p:nvPr>
            <p:ph type="ctrTitle"/>
          </p:nvPr>
        </p:nvSpPr>
        <p:spPr/>
        <p:txBody>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id="{98786195-D77B-4786-5A6A-4B71BFE88BF9}"/>
              </a:ext>
            </a:extLst>
          </p:cNvPr>
          <p:cNvSpPr>
            <a:spLocks noGrp="1"/>
          </p:cNvSpPr>
          <p:nvPr>
            <p:ph type="subTitle" idx="1"/>
          </p:nvPr>
        </p:nvSpPr>
        <p:spPr/>
        <p:txBody>
          <a:bodyPr>
            <a:normAutofit fontScale="92500" lnSpcReduction="10000"/>
          </a:bodyPr>
          <a:lstStyle/>
          <a:p>
            <a:endParaRPr lang="en-US" dirty="0"/>
          </a:p>
          <a:p>
            <a:r>
              <a:rPr lang="en-US" sz="2800" dirty="0"/>
              <a:t>Prepared by Anmol Rajput</a:t>
            </a:r>
            <a:endParaRPr lang="en-IN" sz="2800" dirty="0"/>
          </a:p>
        </p:txBody>
      </p:sp>
    </p:spTree>
    <p:extLst>
      <p:ext uri="{BB962C8B-B14F-4D97-AF65-F5344CB8AC3E}">
        <p14:creationId xmlns:p14="http://schemas.microsoft.com/office/powerpoint/2010/main" val="1760042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B0A1-766C-9A55-35EA-890AA7FA3FAE}"/>
              </a:ext>
            </a:extLst>
          </p:cNvPr>
          <p:cNvSpPr>
            <a:spLocks noGrp="1"/>
          </p:cNvSpPr>
          <p:nvPr>
            <p:ph type="title"/>
          </p:nvPr>
        </p:nvSpPr>
        <p:spPr/>
        <p:txBody>
          <a:bodyPr/>
          <a:lstStyle/>
          <a:p>
            <a:r>
              <a:rPr lang="en-US" dirty="0"/>
              <a:t>Exploratory Data Analysis (EDA)</a:t>
            </a:r>
            <a:endParaRPr lang="en-IN" dirty="0"/>
          </a:p>
        </p:txBody>
      </p:sp>
      <p:sp>
        <p:nvSpPr>
          <p:cNvPr id="3" name="Content Placeholder 2">
            <a:extLst>
              <a:ext uri="{FF2B5EF4-FFF2-40B4-BE49-F238E27FC236}">
                <a16:creationId xmlns:a16="http://schemas.microsoft.com/office/drawing/2014/main" id="{EE822148-98DC-02CA-4D29-1E8E8D62C4F0}"/>
              </a:ext>
            </a:extLst>
          </p:cNvPr>
          <p:cNvSpPr>
            <a:spLocks noGrp="1"/>
          </p:cNvSpPr>
          <p:nvPr>
            <p:ph idx="1"/>
          </p:nvPr>
        </p:nvSpPr>
        <p:spPr/>
        <p:txBody>
          <a:bodyPr>
            <a:normAutofit lnSpcReduction="10000"/>
          </a:bodyPr>
          <a:lstStyle/>
          <a:p>
            <a:r>
              <a:rPr lang="en-US" dirty="0"/>
              <a:t>Software</a:t>
            </a:r>
            <a:endParaRPr lang="en-IN" dirty="0"/>
          </a:p>
          <a:p>
            <a:pPr marL="0" indent="0">
              <a:buNone/>
            </a:pPr>
            <a:r>
              <a:rPr lang="en-US" dirty="0"/>
              <a:t>Programming language             : Python</a:t>
            </a:r>
          </a:p>
          <a:p>
            <a:pPr marL="0" indent="0">
              <a:buNone/>
            </a:pPr>
            <a:r>
              <a:rPr lang="en-IN" dirty="0"/>
              <a:t>Distribution                                    : Anaconda Navigator</a:t>
            </a:r>
          </a:p>
          <a:p>
            <a:pPr marL="0" indent="0">
              <a:buNone/>
            </a:pPr>
            <a:r>
              <a:rPr lang="en-IN" dirty="0"/>
              <a:t>Browser based language shell   : Jupyter Notebook</a:t>
            </a:r>
          </a:p>
          <a:p>
            <a:r>
              <a:rPr lang="en-US" dirty="0"/>
              <a:t>Libraries/Packages</a:t>
            </a:r>
          </a:p>
          <a:p>
            <a:pPr marL="0" indent="0">
              <a:buNone/>
            </a:pPr>
            <a:r>
              <a:rPr lang="en-IN" dirty="0"/>
              <a:t>	Pandas</a:t>
            </a:r>
          </a:p>
          <a:p>
            <a:pPr marL="0" indent="0">
              <a:buNone/>
            </a:pPr>
            <a:r>
              <a:rPr lang="en-IN" dirty="0"/>
              <a:t>	NumPy</a:t>
            </a:r>
          </a:p>
          <a:p>
            <a:pPr marL="0" indent="0">
              <a:buNone/>
            </a:pPr>
            <a:r>
              <a:rPr lang="en-IN" dirty="0"/>
              <a:t>	matplotlib</a:t>
            </a:r>
          </a:p>
          <a:p>
            <a:pPr marL="0" indent="0">
              <a:buNone/>
            </a:pPr>
            <a:r>
              <a:rPr lang="en-IN" dirty="0"/>
              <a:t>	seaborn</a:t>
            </a:r>
          </a:p>
          <a:p>
            <a:pPr marL="0" indent="0">
              <a:buNone/>
            </a:pPr>
            <a:r>
              <a:rPr lang="en-IN" dirty="0"/>
              <a:t>	scikit-learn</a:t>
            </a:r>
          </a:p>
          <a:p>
            <a:pPr marL="0" indent="0">
              <a:buNone/>
            </a:pPr>
            <a:endParaRPr lang="en-IN" dirty="0"/>
          </a:p>
          <a:p>
            <a:endParaRPr lang="en-IN" dirty="0"/>
          </a:p>
        </p:txBody>
      </p:sp>
    </p:spTree>
    <p:extLst>
      <p:ext uri="{BB962C8B-B14F-4D97-AF65-F5344CB8AC3E}">
        <p14:creationId xmlns:p14="http://schemas.microsoft.com/office/powerpoint/2010/main" val="4062978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1132B-34C9-BA59-000A-B78F4E1CD9AE}"/>
              </a:ext>
            </a:extLst>
          </p:cNvPr>
          <p:cNvSpPr>
            <a:spLocks noGrp="1"/>
          </p:cNvSpPr>
          <p:nvPr>
            <p:ph idx="1"/>
          </p:nvPr>
        </p:nvSpPr>
        <p:spPr>
          <a:xfrm>
            <a:off x="5738812" y="561474"/>
            <a:ext cx="5614988" cy="5615489"/>
          </a:xfrm>
        </p:spPr>
        <p:txBody>
          <a:bodyPr>
            <a:norm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a:p>
            <a:endParaRPr lang="en-IN" dirty="0"/>
          </a:p>
        </p:txBody>
      </p:sp>
      <p:graphicFrame>
        <p:nvGraphicFramePr>
          <p:cNvPr id="5" name="Content Placeholder 2">
            <a:extLst>
              <a:ext uri="{FF2B5EF4-FFF2-40B4-BE49-F238E27FC236}">
                <a16:creationId xmlns:a16="http://schemas.microsoft.com/office/drawing/2014/main" id="{47986B4A-F879-4BD1-BE22-256F785B6340}"/>
              </a:ext>
            </a:extLst>
          </p:cNvPr>
          <p:cNvGraphicFramePr>
            <a:graphicFrameLocks noGrp="1"/>
          </p:cNvGraphicFramePr>
          <p:nvPr>
            <p:extLst>
              <p:ext uri="{D42A27DB-BD31-4B8C-83A1-F6EECF244321}">
                <p14:modId xmlns:p14="http://schemas.microsoft.com/office/powerpoint/2010/main" val="3186377837"/>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47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4D57-45A5-DF4F-4F4F-6B96C129094C}"/>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DDBAFDB4-3C38-E2B8-02EB-CB55F52AB6A2}"/>
              </a:ext>
            </a:extLst>
          </p:cNvPr>
          <p:cNvSpPr>
            <a:spLocks noGrp="1"/>
          </p:cNvSpPr>
          <p:nvPr>
            <p:ph idx="1"/>
          </p:nvPr>
        </p:nvSpPr>
        <p:spPr>
          <a:xfrm>
            <a:off x="838200" y="1825625"/>
            <a:ext cx="7263063" cy="4351338"/>
          </a:xfrm>
        </p:spPr>
        <p:txBody>
          <a:bodyPr>
            <a:normAutofit fontScale="92500" lnSpcReduction="20000"/>
          </a:bodyPr>
          <a:lstStyle/>
          <a:p>
            <a:pPr marL="0" indent="0">
              <a:buNone/>
            </a:pPr>
            <a:r>
              <a:rPr lang="en-US" sz="28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8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800" dirty="0">
                <a:latin typeface="Constantia (Body)"/>
                <a:cs typeface="Arial"/>
              </a:rPr>
              <a:t>Results indicate the e-retail success factors which are very much critical for customer satisfaction and retention.</a:t>
            </a:r>
            <a:endParaRPr lang="en-US" sz="2800" dirty="0">
              <a:latin typeface="Constantia (Body)"/>
              <a:ea typeface="+mj-lt"/>
              <a:cs typeface="+mj-lt"/>
            </a:endParaRPr>
          </a:p>
          <a:p>
            <a:endParaRPr lang="en-IN" dirty="0"/>
          </a:p>
        </p:txBody>
      </p:sp>
      <p:sp>
        <p:nvSpPr>
          <p:cNvPr id="4" name="Content Placeholder 3">
            <a:extLst>
              <a:ext uri="{FF2B5EF4-FFF2-40B4-BE49-F238E27FC236}">
                <a16:creationId xmlns:a16="http://schemas.microsoft.com/office/drawing/2014/main" id="{F806BAAD-F001-EB37-9E37-F3E6C970C273}"/>
              </a:ext>
            </a:extLst>
          </p:cNvPr>
          <p:cNvSpPr txBox="1">
            <a:spLocks/>
          </p:cNvSpPr>
          <p:nvPr/>
        </p:nvSpPr>
        <p:spPr>
          <a:xfrm>
            <a:off x="7864365" y="1072857"/>
            <a:ext cx="3723974" cy="426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EF16F7C4-0010-0058-6623-F9AD0F2342AC}"/>
              </a:ext>
            </a:extLst>
          </p:cNvPr>
          <p:cNvPicPr>
            <a:picLocks noChangeAspect="1"/>
          </p:cNvPicPr>
          <p:nvPr/>
        </p:nvPicPr>
        <p:blipFill>
          <a:blip r:embed="rId2"/>
          <a:stretch>
            <a:fillRect/>
          </a:stretch>
        </p:blipFill>
        <p:spPr>
          <a:xfrm>
            <a:off x="8101263" y="2118433"/>
            <a:ext cx="1678643" cy="931293"/>
          </a:xfrm>
          <a:prstGeom prst="rect">
            <a:avLst/>
          </a:prstGeom>
        </p:spPr>
      </p:pic>
      <p:pic>
        <p:nvPicPr>
          <p:cNvPr id="6" name="Picture 5" descr="Logo&#10;&#10;Description automatically generated">
            <a:extLst>
              <a:ext uri="{FF2B5EF4-FFF2-40B4-BE49-F238E27FC236}">
                <a16:creationId xmlns:a16="http://schemas.microsoft.com/office/drawing/2014/main" id="{5BCEC2F9-CB76-FF7A-F755-3A7FD28B8E2D}"/>
              </a:ext>
            </a:extLst>
          </p:cNvPr>
          <p:cNvPicPr>
            <a:picLocks noChangeAspect="1"/>
          </p:cNvPicPr>
          <p:nvPr/>
        </p:nvPicPr>
        <p:blipFill>
          <a:blip r:embed="rId3"/>
          <a:stretch>
            <a:fillRect/>
          </a:stretch>
        </p:blipFill>
        <p:spPr>
          <a:xfrm>
            <a:off x="10016804" y="2118433"/>
            <a:ext cx="1723467" cy="937933"/>
          </a:xfrm>
          <a:prstGeom prst="rect">
            <a:avLst/>
          </a:prstGeom>
        </p:spPr>
      </p:pic>
      <p:pic>
        <p:nvPicPr>
          <p:cNvPr id="7" name="Picture 6">
            <a:extLst>
              <a:ext uri="{FF2B5EF4-FFF2-40B4-BE49-F238E27FC236}">
                <a16:creationId xmlns:a16="http://schemas.microsoft.com/office/drawing/2014/main" id="{ED13DF33-A025-3E8D-6CC5-9B1C5D900177}"/>
              </a:ext>
            </a:extLst>
          </p:cNvPr>
          <p:cNvPicPr>
            <a:picLocks noChangeAspect="1"/>
          </p:cNvPicPr>
          <p:nvPr/>
        </p:nvPicPr>
        <p:blipFill>
          <a:blip r:embed="rId4"/>
          <a:stretch>
            <a:fillRect/>
          </a:stretch>
        </p:blipFill>
        <p:spPr>
          <a:xfrm>
            <a:off x="7906722" y="3435587"/>
            <a:ext cx="2110082" cy="762624"/>
          </a:xfrm>
          <a:prstGeom prst="rect">
            <a:avLst/>
          </a:prstGeom>
        </p:spPr>
      </p:pic>
      <p:pic>
        <p:nvPicPr>
          <p:cNvPr id="8" name="Picture 7" descr="Logo&#10;&#10;Description automatically generated">
            <a:extLst>
              <a:ext uri="{FF2B5EF4-FFF2-40B4-BE49-F238E27FC236}">
                <a16:creationId xmlns:a16="http://schemas.microsoft.com/office/drawing/2014/main" id="{E231AD1A-ACE9-19E0-AA99-4BAEE3A1F57E}"/>
              </a:ext>
            </a:extLst>
          </p:cNvPr>
          <p:cNvPicPr>
            <a:picLocks noChangeAspect="1"/>
          </p:cNvPicPr>
          <p:nvPr/>
        </p:nvPicPr>
        <p:blipFill>
          <a:blip r:embed="rId5"/>
          <a:stretch>
            <a:fillRect/>
          </a:stretch>
        </p:blipFill>
        <p:spPr>
          <a:xfrm>
            <a:off x="10251343" y="3336097"/>
            <a:ext cx="1667436" cy="931075"/>
          </a:xfrm>
          <a:prstGeom prst="rect">
            <a:avLst/>
          </a:prstGeom>
        </p:spPr>
      </p:pic>
      <p:pic>
        <p:nvPicPr>
          <p:cNvPr id="9" name="Picture 8">
            <a:extLst>
              <a:ext uri="{FF2B5EF4-FFF2-40B4-BE49-F238E27FC236}">
                <a16:creationId xmlns:a16="http://schemas.microsoft.com/office/drawing/2014/main" id="{8621D2E8-9E5A-CAA5-1AB1-50B46F56DA4D}"/>
              </a:ext>
            </a:extLst>
          </p:cNvPr>
          <p:cNvPicPr>
            <a:picLocks noChangeAspect="1"/>
          </p:cNvPicPr>
          <p:nvPr/>
        </p:nvPicPr>
        <p:blipFill>
          <a:blip r:embed="rId6"/>
          <a:stretch>
            <a:fillRect/>
          </a:stretch>
        </p:blipFill>
        <p:spPr>
          <a:xfrm>
            <a:off x="8446406" y="4691067"/>
            <a:ext cx="2667000" cy="651076"/>
          </a:xfrm>
          <a:prstGeom prst="rect">
            <a:avLst/>
          </a:prstGeom>
        </p:spPr>
      </p:pic>
    </p:spTree>
    <p:extLst>
      <p:ext uri="{BB962C8B-B14F-4D97-AF65-F5344CB8AC3E}">
        <p14:creationId xmlns:p14="http://schemas.microsoft.com/office/powerpoint/2010/main" val="393373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E992-BA23-46CF-7469-8A8D9EAEC192}"/>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id="{996013BF-4A49-7043-8F59-4846062CDDDB}"/>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a:p>
            <a:endParaRPr lang="en-IN" dirty="0"/>
          </a:p>
        </p:txBody>
      </p:sp>
    </p:spTree>
    <p:extLst>
      <p:ext uri="{BB962C8B-B14F-4D97-AF65-F5344CB8AC3E}">
        <p14:creationId xmlns:p14="http://schemas.microsoft.com/office/powerpoint/2010/main" val="1420205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550-5EB2-D9AA-2B00-C990F412881F}"/>
              </a:ext>
            </a:extLst>
          </p:cNvPr>
          <p:cNvSpPr>
            <a:spLocks noGrp="1"/>
          </p:cNvSpPr>
          <p:nvPr>
            <p:ph type="title"/>
          </p:nvPr>
        </p:nvSpPr>
        <p:spPr/>
        <p:txBody>
          <a:bodyPr/>
          <a:lstStyle/>
          <a:p>
            <a:r>
              <a:rPr lang="en-US" dirty="0"/>
              <a:t>Univariate Analysis:</a:t>
            </a:r>
            <a:endParaRPr lang="en-IN" dirty="0"/>
          </a:p>
        </p:txBody>
      </p:sp>
      <p:pic>
        <p:nvPicPr>
          <p:cNvPr id="5" name="Content Placeholder 4">
            <a:extLst>
              <a:ext uri="{FF2B5EF4-FFF2-40B4-BE49-F238E27FC236}">
                <a16:creationId xmlns:a16="http://schemas.microsoft.com/office/drawing/2014/main" id="{EB60EFE2-D108-36C2-7B25-C9E9F005C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36" y="1008668"/>
            <a:ext cx="6985261" cy="5849332"/>
          </a:xfrm>
        </p:spPr>
      </p:pic>
      <p:sp>
        <p:nvSpPr>
          <p:cNvPr id="6" name="Title 1">
            <a:extLst>
              <a:ext uri="{FF2B5EF4-FFF2-40B4-BE49-F238E27FC236}">
                <a16:creationId xmlns:a16="http://schemas.microsoft.com/office/drawing/2014/main" id="{F21BEB64-B90E-F0AC-3488-89F9C99AD578}"/>
              </a:ext>
            </a:extLst>
          </p:cNvPr>
          <p:cNvSpPr txBox="1">
            <a:spLocks/>
          </p:cNvSpPr>
          <p:nvPr/>
        </p:nvSpPr>
        <p:spPr>
          <a:xfrm>
            <a:off x="7237307" y="1078831"/>
            <a:ext cx="4475024" cy="4700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t>With the help of count plots I was able to get the total number of rows covered by each unique categorical value present in all the columns of our dataset.</a:t>
            </a:r>
          </a:p>
          <a:p>
            <a:endParaRPr lang="en-US" sz="2000" dirty="0"/>
          </a:p>
          <a:p>
            <a:pPr marL="342900" indent="-342900">
              <a:buFont typeface="Arial" panose="020B0604020202020204" pitchFamily="34" charset="0"/>
              <a:buChar char="•"/>
            </a:pPr>
            <a:r>
              <a:rPr lang="en-US" sz="2000" dirty="0"/>
              <a:t>I ensured that along with the total row number the percentage of data coverage is made visible too.</a:t>
            </a:r>
          </a:p>
        </p:txBody>
      </p:sp>
    </p:spTree>
    <p:extLst>
      <p:ext uri="{BB962C8B-B14F-4D97-AF65-F5344CB8AC3E}">
        <p14:creationId xmlns:p14="http://schemas.microsoft.com/office/powerpoint/2010/main" val="167298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D8DD-97C6-AA54-4F72-0310677AD0AE}"/>
              </a:ext>
            </a:extLst>
          </p:cNvPr>
          <p:cNvSpPr>
            <a:spLocks noGrp="1"/>
          </p:cNvSpPr>
          <p:nvPr>
            <p:ph type="title"/>
          </p:nvPr>
        </p:nvSpPr>
        <p:spPr/>
        <p:txBody>
          <a:bodyPr/>
          <a:lstStyle/>
          <a:p>
            <a:r>
              <a:rPr lang="en-US" dirty="0"/>
              <a:t>Bivariate Analysis:</a:t>
            </a:r>
            <a:endParaRPr lang="en-IN" dirty="0"/>
          </a:p>
        </p:txBody>
      </p:sp>
      <p:pic>
        <p:nvPicPr>
          <p:cNvPr id="9" name="Content Placeholder 8">
            <a:extLst>
              <a:ext uri="{FF2B5EF4-FFF2-40B4-BE49-F238E27FC236}">
                <a16:creationId xmlns:a16="http://schemas.microsoft.com/office/drawing/2014/main" id="{8F8F48FC-981F-18F8-654E-A6FD7FB50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17" y="1093509"/>
            <a:ext cx="8069344" cy="5628133"/>
          </a:xfrm>
        </p:spPr>
      </p:pic>
      <p:sp>
        <p:nvSpPr>
          <p:cNvPr id="4" name="Content Placeholder 2">
            <a:extLst>
              <a:ext uri="{FF2B5EF4-FFF2-40B4-BE49-F238E27FC236}">
                <a16:creationId xmlns:a16="http://schemas.microsoft.com/office/drawing/2014/main" id="{1E91F8D1-E938-D005-ED6A-355A17DBE3D4}"/>
              </a:ext>
            </a:extLst>
          </p:cNvPr>
          <p:cNvSpPr txBox="1">
            <a:spLocks/>
          </p:cNvSpPr>
          <p:nvPr/>
        </p:nvSpPr>
        <p:spPr>
          <a:xfrm>
            <a:off x="838200" y="1799808"/>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280B4952-0A6A-FF4F-4524-2E9FD1FACC13}"/>
              </a:ext>
            </a:extLst>
          </p:cNvPr>
          <p:cNvSpPr txBox="1">
            <a:spLocks/>
          </p:cNvSpPr>
          <p:nvPr/>
        </p:nvSpPr>
        <p:spPr>
          <a:xfrm>
            <a:off x="838199" y="1825625"/>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0" name="Text Placeholder 3">
            <a:extLst>
              <a:ext uri="{FF2B5EF4-FFF2-40B4-BE49-F238E27FC236}">
                <a16:creationId xmlns:a16="http://schemas.microsoft.com/office/drawing/2014/main" id="{CC49BAA6-E6F9-870C-B05E-5220C32E1988}"/>
              </a:ext>
            </a:extLst>
          </p:cNvPr>
          <p:cNvSpPr txBox="1">
            <a:spLocks/>
          </p:cNvSpPr>
          <p:nvPr/>
        </p:nvSpPr>
        <p:spPr>
          <a:xfrm>
            <a:off x="8509740" y="2004951"/>
            <a:ext cx="2844060" cy="416560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Using the count plot along with the hue parameter I was able to generate analysis details comparing 2 columns of the dataset where the hue remained constant while the other one kept changing inside a loop.</a:t>
            </a:r>
          </a:p>
          <a:p>
            <a:endParaRPr lang="en-US" sz="2000" dirty="0"/>
          </a:p>
          <a:p>
            <a:r>
              <a:rPr lang="en-US" sz="2000" dirty="0"/>
              <a:t>The hue used in this plot is the “Gender” column showing the legend accordingly.</a:t>
            </a:r>
            <a:endParaRPr lang="en-IN" sz="2000" dirty="0"/>
          </a:p>
        </p:txBody>
      </p:sp>
    </p:spTree>
    <p:extLst>
      <p:ext uri="{BB962C8B-B14F-4D97-AF65-F5344CB8AC3E}">
        <p14:creationId xmlns:p14="http://schemas.microsoft.com/office/powerpoint/2010/main" val="49303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CF3F-3DA7-C66C-6E0F-DBC0853DDDF3}"/>
              </a:ext>
            </a:extLst>
          </p:cNvPr>
          <p:cNvSpPr>
            <a:spLocks noGrp="1"/>
          </p:cNvSpPr>
          <p:nvPr>
            <p:ph type="title"/>
          </p:nvPr>
        </p:nvSpPr>
        <p:spPr/>
        <p:txBody>
          <a:bodyPr/>
          <a:lstStyle/>
          <a:p>
            <a:r>
              <a:rPr lang="en-US" dirty="0"/>
              <a:t>Bivariate Analysis:</a:t>
            </a:r>
            <a:endParaRPr lang="en-IN" dirty="0"/>
          </a:p>
        </p:txBody>
      </p:sp>
      <p:pic>
        <p:nvPicPr>
          <p:cNvPr id="10" name="Content Placeholder 9">
            <a:extLst>
              <a:ext uri="{FF2B5EF4-FFF2-40B4-BE49-F238E27FC236}">
                <a16:creationId xmlns:a16="http://schemas.microsoft.com/office/drawing/2014/main" id="{2691DE90-2F88-31AC-C3C3-197EF11023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63" y="744718"/>
            <a:ext cx="8182449" cy="6042581"/>
          </a:xfrm>
        </p:spPr>
      </p:pic>
      <p:sp>
        <p:nvSpPr>
          <p:cNvPr id="6" name="Text Placeholder 3">
            <a:extLst>
              <a:ext uri="{FF2B5EF4-FFF2-40B4-BE49-F238E27FC236}">
                <a16:creationId xmlns:a16="http://schemas.microsoft.com/office/drawing/2014/main" id="{4ABCCE14-7606-A77D-7683-2C151BDFDBD9}"/>
              </a:ext>
            </a:extLst>
          </p:cNvPr>
          <p:cNvSpPr txBox="1">
            <a:spLocks/>
          </p:cNvSpPr>
          <p:nvPr/>
        </p:nvSpPr>
        <p:spPr>
          <a:xfrm>
            <a:off x="8380412" y="1804633"/>
            <a:ext cx="2844060" cy="416560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255463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6D54-F8B1-0DD3-E407-415814A7FA2E}"/>
              </a:ext>
            </a:extLst>
          </p:cNvPr>
          <p:cNvSpPr>
            <a:spLocks noGrp="1"/>
          </p:cNvSpPr>
          <p:nvPr>
            <p:ph type="title"/>
          </p:nvPr>
        </p:nvSpPr>
        <p:spPr/>
        <p:txBody>
          <a:bodyPr/>
          <a:lstStyle/>
          <a:p>
            <a:r>
              <a:rPr lang="en-US" dirty="0"/>
              <a:t>Bivariate Analysis:</a:t>
            </a:r>
            <a:endParaRPr lang="en-IN" dirty="0"/>
          </a:p>
        </p:txBody>
      </p:sp>
      <p:pic>
        <p:nvPicPr>
          <p:cNvPr id="5" name="Content Placeholder 4">
            <a:extLst>
              <a:ext uri="{FF2B5EF4-FFF2-40B4-BE49-F238E27FC236}">
                <a16:creationId xmlns:a16="http://schemas.microsoft.com/office/drawing/2014/main" id="{4AF6007B-9F30-3376-FA4F-614C8DCC9C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09" y="725865"/>
            <a:ext cx="8295588" cy="6042580"/>
          </a:xfrm>
        </p:spPr>
      </p:pic>
      <p:sp>
        <p:nvSpPr>
          <p:cNvPr id="6" name="Text Placeholder 3">
            <a:extLst>
              <a:ext uri="{FF2B5EF4-FFF2-40B4-BE49-F238E27FC236}">
                <a16:creationId xmlns:a16="http://schemas.microsoft.com/office/drawing/2014/main" id="{F4ABF9D6-7F9E-6651-E723-D13A20E94626}"/>
              </a:ext>
            </a:extLst>
          </p:cNvPr>
          <p:cNvSpPr txBox="1">
            <a:spLocks/>
          </p:cNvSpPr>
          <p:nvPr/>
        </p:nvSpPr>
        <p:spPr>
          <a:xfrm>
            <a:off x="8380412" y="1801920"/>
            <a:ext cx="2844060" cy="416560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Using the count plot along with the hue parameter I was able to generate analysis details comparing 2 columns of the dataset where the hue remained constant while the other one kept changing inside a loop.</a:t>
            </a:r>
          </a:p>
          <a:p>
            <a:endParaRPr lang="en-US"/>
          </a:p>
          <a:p>
            <a:r>
              <a:rPr lang="en-US"/>
              <a:t>The hue used in this plot is the “City” column showing the legend accordingly.</a:t>
            </a:r>
            <a:endParaRPr lang="en-IN"/>
          </a:p>
          <a:p>
            <a:endParaRPr lang="en-IN" dirty="0"/>
          </a:p>
        </p:txBody>
      </p:sp>
    </p:spTree>
    <p:extLst>
      <p:ext uri="{BB962C8B-B14F-4D97-AF65-F5344CB8AC3E}">
        <p14:creationId xmlns:p14="http://schemas.microsoft.com/office/powerpoint/2010/main" val="367615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1888-21D6-B123-4CF2-41878B11E4F4}"/>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19E01B2A-8184-270D-4AAE-6179A2B80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499" y="1319754"/>
            <a:ext cx="7824247" cy="5288436"/>
          </a:xfrm>
        </p:spPr>
      </p:pic>
      <p:sp>
        <p:nvSpPr>
          <p:cNvPr id="6" name="Text Placeholder 3">
            <a:extLst>
              <a:ext uri="{FF2B5EF4-FFF2-40B4-BE49-F238E27FC236}">
                <a16:creationId xmlns:a16="http://schemas.microsoft.com/office/drawing/2014/main" id="{FD4D5F28-9A82-E655-A311-761C31843FE5}"/>
              </a:ext>
            </a:extLst>
          </p:cNvPr>
          <p:cNvSpPr txBox="1">
            <a:spLocks/>
          </p:cNvSpPr>
          <p:nvPr/>
        </p:nvSpPr>
        <p:spPr>
          <a:xfrm>
            <a:off x="8304212" y="1851339"/>
            <a:ext cx="2844060" cy="41656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histogram after encoding all the columns of our dataset.</a:t>
            </a:r>
          </a:p>
          <a:p>
            <a:r>
              <a:rPr lang="en-US" sz="2000" dirty="0"/>
              <a:t>Since histogram only understand numeric values it would not have generated a diagrammatic representation of object datatype columns.</a:t>
            </a:r>
          </a:p>
          <a:p>
            <a:r>
              <a:rPr lang="en-US" sz="2000" dirty="0"/>
              <a:t>Once the encoding was complete the histograms showed the information.</a:t>
            </a:r>
            <a:endParaRPr lang="en-IN" sz="2000" dirty="0"/>
          </a:p>
        </p:txBody>
      </p:sp>
    </p:spTree>
    <p:extLst>
      <p:ext uri="{BB962C8B-B14F-4D97-AF65-F5344CB8AC3E}">
        <p14:creationId xmlns:p14="http://schemas.microsoft.com/office/powerpoint/2010/main" val="18999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0B75-BE2C-FBEE-B728-C15150227583}"/>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B0FD5C23-13C9-1C39-D64C-AB28010D7E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90" y="1300900"/>
            <a:ext cx="7603958" cy="5372616"/>
          </a:xfrm>
        </p:spPr>
      </p:pic>
      <p:sp>
        <p:nvSpPr>
          <p:cNvPr id="6" name="Text Placeholder 3">
            <a:extLst>
              <a:ext uri="{FF2B5EF4-FFF2-40B4-BE49-F238E27FC236}">
                <a16:creationId xmlns:a16="http://schemas.microsoft.com/office/drawing/2014/main" id="{9A6CE47D-7813-97BE-3725-B34BCB1B1878}"/>
              </a:ext>
            </a:extLst>
          </p:cNvPr>
          <p:cNvSpPr txBox="1">
            <a:spLocks/>
          </p:cNvSpPr>
          <p:nvPr/>
        </p:nvSpPr>
        <p:spPr>
          <a:xfrm>
            <a:off x="7997545" y="1524002"/>
            <a:ext cx="3841528" cy="4491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heatmap on the encoded dataset to see the correlation details between the columns.</a:t>
            </a:r>
          </a:p>
          <a:p>
            <a:r>
              <a:rPr lang="en-US" sz="2000" dirty="0"/>
              <a:t>Even on the Jupyter Notebook the picture was too tiny however seeing the color combinations I was able to figure out that there is no multi collinearity concern between the columns.</a:t>
            </a:r>
            <a:endParaRPr lang="en-IN" sz="2000" dirty="0"/>
          </a:p>
        </p:txBody>
      </p:sp>
    </p:spTree>
    <p:extLst>
      <p:ext uri="{BB962C8B-B14F-4D97-AF65-F5344CB8AC3E}">
        <p14:creationId xmlns:p14="http://schemas.microsoft.com/office/powerpoint/2010/main" val="194551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3D73-7277-F7E2-D585-DEB28B63FC1B}"/>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id="{91234D5C-8907-AE2F-DA64-EF85411CDA9C}"/>
              </a:ext>
            </a:extLst>
          </p:cNvPr>
          <p:cNvSpPr>
            <a:spLocks noGrp="1"/>
          </p:cNvSpPr>
          <p:nvPr>
            <p:ph idx="1"/>
          </p:nvPr>
        </p:nvSpPr>
        <p:spPr/>
        <p:txBody>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Tree>
    <p:extLst>
      <p:ext uri="{BB962C8B-B14F-4D97-AF65-F5344CB8AC3E}">
        <p14:creationId xmlns:p14="http://schemas.microsoft.com/office/powerpoint/2010/main" val="336799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FBFA1-AA9B-0360-13AF-1E3A0FB021CA}"/>
              </a:ext>
            </a:extLst>
          </p:cNvPr>
          <p:cNvSpPr>
            <a:spLocks noGrp="1"/>
          </p:cNvSpPr>
          <p:nvPr>
            <p:ph type="title"/>
          </p:nvPr>
        </p:nvSpPr>
        <p:spPr/>
        <p:txBody>
          <a:bodyPr/>
          <a:lstStyle/>
          <a:p>
            <a:r>
              <a:rPr lang="en-US" dirty="0"/>
              <a:t>Correlation between the columns:</a:t>
            </a:r>
            <a:endParaRPr lang="en-IN" dirty="0"/>
          </a:p>
        </p:txBody>
      </p:sp>
      <p:pic>
        <p:nvPicPr>
          <p:cNvPr id="5" name="Content Placeholder 4">
            <a:extLst>
              <a:ext uri="{FF2B5EF4-FFF2-40B4-BE49-F238E27FC236}">
                <a16:creationId xmlns:a16="http://schemas.microsoft.com/office/drawing/2014/main" id="{F3313C94-5793-00DA-CF6E-8EB79D6CE9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012" y="1443789"/>
            <a:ext cx="7587914" cy="5049086"/>
          </a:xfrm>
        </p:spPr>
      </p:pic>
      <p:sp>
        <p:nvSpPr>
          <p:cNvPr id="6" name="Text Placeholder 3">
            <a:extLst>
              <a:ext uri="{FF2B5EF4-FFF2-40B4-BE49-F238E27FC236}">
                <a16:creationId xmlns:a16="http://schemas.microsoft.com/office/drawing/2014/main" id="{9E9AE8B1-3BA4-7433-0024-2FA7ECFC0B14}"/>
              </a:ext>
            </a:extLst>
          </p:cNvPr>
          <p:cNvSpPr txBox="1">
            <a:spLocks/>
          </p:cNvSpPr>
          <p:nvPr/>
        </p:nvSpPr>
        <p:spPr>
          <a:xfrm>
            <a:off x="8363035" y="1511201"/>
            <a:ext cx="3375598" cy="416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650267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387-6D71-C348-3163-6D46385D30D3}"/>
              </a:ext>
            </a:extLst>
          </p:cNvPr>
          <p:cNvSpPr>
            <a:spLocks noGrp="1"/>
          </p:cNvSpPr>
          <p:nvPr>
            <p:ph type="title"/>
          </p:nvPr>
        </p:nvSpPr>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E6E6F465-A129-3B64-1650-5094F51E4807}"/>
              </a:ext>
            </a:extLst>
          </p:cNvPr>
          <p:cNvSpPr>
            <a:spLocks noGrp="1"/>
          </p:cNvSpPr>
          <p:nvPr>
            <p:ph idx="1"/>
          </p:nvPr>
        </p:nvSpPr>
        <p:spPr>
          <a:xfrm>
            <a:off x="838200" y="1540042"/>
            <a:ext cx="10515600" cy="4636921"/>
          </a:xfrm>
        </p:spPr>
        <p:txBody>
          <a:bodyPr>
            <a:normAutofit fontScale="70000" lnSpcReduction="20000"/>
          </a:bodyPr>
          <a:lstStyle/>
          <a:p>
            <a:pPr>
              <a:buFont typeface="Wingdings" panose="05000000000000000000" pitchFamily="2" charset="2"/>
              <a:buChar char="q"/>
            </a:pPr>
            <a:r>
              <a:rPr lang="en-US" sz="2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2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2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2800" dirty="0"/>
          </a:p>
          <a:p>
            <a:endParaRPr lang="en-IN" dirty="0"/>
          </a:p>
        </p:txBody>
      </p:sp>
    </p:spTree>
    <p:extLst>
      <p:ext uri="{BB962C8B-B14F-4D97-AF65-F5344CB8AC3E}">
        <p14:creationId xmlns:p14="http://schemas.microsoft.com/office/powerpoint/2010/main" val="166447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F84E-EA95-5FBF-2880-DD601DF80E15}"/>
              </a:ext>
            </a:extLst>
          </p:cNvPr>
          <p:cNvSpPr>
            <a:spLocks noGrp="1"/>
          </p:cNvSpPr>
          <p:nvPr>
            <p:ph type="title"/>
          </p:nvPr>
        </p:nvSpPr>
        <p:spPr/>
        <p:txBody>
          <a:bodyPr/>
          <a:lstStyle/>
          <a:p>
            <a:r>
              <a:rPr lang="en-IN" dirty="0"/>
              <a:t>1. Amazon.com</a:t>
            </a:r>
          </a:p>
        </p:txBody>
      </p:sp>
      <p:pic>
        <p:nvPicPr>
          <p:cNvPr id="4" name="Content Placeholder 3">
            <a:extLst>
              <a:ext uri="{FF2B5EF4-FFF2-40B4-BE49-F238E27FC236}">
                <a16:creationId xmlns:a16="http://schemas.microsoft.com/office/drawing/2014/main" id="{3A6C77E2-0813-342C-4A53-A39728DC8F2B}"/>
              </a:ext>
            </a:extLst>
          </p:cNvPr>
          <p:cNvPicPr>
            <a:picLocks noGrp="1" noChangeAspect="1"/>
          </p:cNvPicPr>
          <p:nvPr>
            <p:ph idx="1"/>
          </p:nvPr>
        </p:nvPicPr>
        <p:blipFill>
          <a:blip r:embed="rId2"/>
          <a:stretch>
            <a:fillRect/>
          </a:stretch>
        </p:blipFill>
        <p:spPr>
          <a:xfrm>
            <a:off x="7632309" y="3429000"/>
            <a:ext cx="4010585" cy="1543265"/>
          </a:xfrm>
          <a:prstGeom prst="rect">
            <a:avLst/>
          </a:prstGeom>
        </p:spPr>
      </p:pic>
      <p:sp>
        <p:nvSpPr>
          <p:cNvPr id="5" name="Text Placeholder 22">
            <a:extLst>
              <a:ext uri="{FF2B5EF4-FFF2-40B4-BE49-F238E27FC236}">
                <a16:creationId xmlns:a16="http://schemas.microsoft.com/office/drawing/2014/main" id="{241C6153-FA62-0925-27AF-77B02B4AFEEE}"/>
              </a:ext>
            </a:extLst>
          </p:cNvPr>
          <p:cNvSpPr txBox="1">
            <a:spLocks/>
          </p:cNvSpPr>
          <p:nvPr/>
        </p:nvSpPr>
        <p:spPr>
          <a:xfrm>
            <a:off x="7479294" y="1963821"/>
            <a:ext cx="4559691"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1">
            <a:extLst>
              <a:ext uri="{FF2B5EF4-FFF2-40B4-BE49-F238E27FC236}">
                <a16:creationId xmlns:a16="http://schemas.microsoft.com/office/drawing/2014/main" id="{B909662D-DF1E-EC5E-3399-7E849295E395}"/>
              </a:ext>
            </a:extLst>
          </p:cNvPr>
          <p:cNvSpPr txBox="1">
            <a:spLocks/>
          </p:cNvSpPr>
          <p:nvPr/>
        </p:nvSpPr>
        <p:spPr>
          <a:xfrm>
            <a:off x="702121" y="1491916"/>
            <a:ext cx="6777173" cy="4739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endParaRPr lang="en-IN" sz="2000" dirty="0"/>
          </a:p>
        </p:txBody>
      </p:sp>
    </p:spTree>
    <p:extLst>
      <p:ext uri="{BB962C8B-B14F-4D97-AF65-F5344CB8AC3E}">
        <p14:creationId xmlns:p14="http://schemas.microsoft.com/office/powerpoint/2010/main" val="259360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CF76-F3FE-2D4C-6E6A-C6E306F75D24}"/>
              </a:ext>
            </a:extLst>
          </p:cNvPr>
          <p:cNvSpPr>
            <a:spLocks noGrp="1"/>
          </p:cNvSpPr>
          <p:nvPr>
            <p:ph type="title"/>
          </p:nvPr>
        </p:nvSpPr>
        <p:spPr/>
        <p:txBody>
          <a:bodyPr/>
          <a:lstStyle/>
          <a:p>
            <a:r>
              <a:rPr lang="en-IN" dirty="0"/>
              <a:t>2. Flipkart.com</a:t>
            </a:r>
          </a:p>
        </p:txBody>
      </p:sp>
      <p:pic>
        <p:nvPicPr>
          <p:cNvPr id="4" name="Content Placeholder 3">
            <a:extLst>
              <a:ext uri="{FF2B5EF4-FFF2-40B4-BE49-F238E27FC236}">
                <a16:creationId xmlns:a16="http://schemas.microsoft.com/office/drawing/2014/main" id="{64174CD0-E53C-7390-C30A-34D643FA89AD}"/>
              </a:ext>
            </a:extLst>
          </p:cNvPr>
          <p:cNvPicPr>
            <a:picLocks noGrp="1" noChangeAspect="1"/>
          </p:cNvPicPr>
          <p:nvPr>
            <p:ph idx="1"/>
          </p:nvPr>
        </p:nvPicPr>
        <p:blipFill>
          <a:blip r:embed="rId2"/>
          <a:stretch>
            <a:fillRect/>
          </a:stretch>
        </p:blipFill>
        <p:spPr>
          <a:xfrm>
            <a:off x="7997610" y="3304467"/>
            <a:ext cx="3553321" cy="1714739"/>
          </a:xfrm>
          <a:prstGeom prst="rect">
            <a:avLst/>
          </a:prstGeom>
        </p:spPr>
      </p:pic>
      <p:sp>
        <p:nvSpPr>
          <p:cNvPr id="5" name="Text Placeholder 3">
            <a:extLst>
              <a:ext uri="{FF2B5EF4-FFF2-40B4-BE49-F238E27FC236}">
                <a16:creationId xmlns:a16="http://schemas.microsoft.com/office/drawing/2014/main" id="{F5F13E27-D928-C936-8D7F-32DC667C2FAD}"/>
              </a:ext>
            </a:extLst>
          </p:cNvPr>
          <p:cNvSpPr txBox="1">
            <a:spLocks/>
          </p:cNvSpPr>
          <p:nvPr/>
        </p:nvSpPr>
        <p:spPr>
          <a:xfrm>
            <a:off x="7491662" y="1803400"/>
            <a:ext cx="456521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06A3A85D-9F60-EBA1-D496-B19D847BA556}"/>
              </a:ext>
            </a:extLst>
          </p:cNvPr>
          <p:cNvSpPr txBox="1">
            <a:spLocks/>
          </p:cNvSpPr>
          <p:nvPr/>
        </p:nvSpPr>
        <p:spPr>
          <a:xfrm>
            <a:off x="380216" y="1453425"/>
            <a:ext cx="7617394" cy="5017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the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p>
          <a:p>
            <a:pPr marL="0" indent="0">
              <a:lnSpc>
                <a:spcPct val="100000"/>
              </a:lnSpc>
              <a:spcBef>
                <a:spcPts val="0"/>
              </a:spcBef>
              <a:buFont typeface="Arial" panose="020B0604020202020204" pitchFamily="34" charset="0"/>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p>
          <a:p>
            <a:pPr marL="0" indent="0">
              <a:lnSpc>
                <a:spcPct val="100000"/>
              </a:lnSpc>
              <a:spcBef>
                <a:spcPts val="0"/>
              </a:spcBef>
              <a:buFont typeface="Arial" panose="020B0604020202020204" pitchFamily="34" charset="0"/>
              <a:buNone/>
            </a:pPr>
            <a:r>
              <a:rPr lang="en-US" sz="2000" dirty="0"/>
              <a:t>6. Wild variety of products to offer.</a:t>
            </a:r>
            <a:endParaRPr lang="en-IN" sz="2000" dirty="0"/>
          </a:p>
        </p:txBody>
      </p:sp>
    </p:spTree>
    <p:extLst>
      <p:ext uri="{BB962C8B-B14F-4D97-AF65-F5344CB8AC3E}">
        <p14:creationId xmlns:p14="http://schemas.microsoft.com/office/powerpoint/2010/main" val="257221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B281-8C83-8DAF-28C3-17B2666814D5}"/>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DC6F1A36-F172-55B0-E981-027F940EBEC5}"/>
              </a:ext>
            </a:extLst>
          </p:cNvPr>
          <p:cNvSpPr>
            <a:spLocks noGrp="1"/>
          </p:cNvSpPr>
          <p:nvPr>
            <p:ph idx="1"/>
          </p:nvPr>
        </p:nvSpPr>
        <p:spPr>
          <a:xfrm>
            <a:off x="462406" y="1531666"/>
            <a:ext cx="7260930" cy="4863933"/>
          </a:xfrm>
        </p:spPr>
        <p:txBody>
          <a:bodyPr>
            <a:normAutofit fontScale="70000" lnSpcReduction="20000"/>
          </a:bodyPr>
          <a:lstStyle/>
          <a:p>
            <a:pPr>
              <a:lnSpc>
                <a:spcPct val="120000"/>
              </a:lnSpc>
              <a:spcBef>
                <a:spcPts val="0"/>
              </a:spcBef>
              <a:buFont typeface="Courier New" panose="02070309020205020404" pitchFamily="49" charset="0"/>
              <a:buChar char="o"/>
            </a:pPr>
            <a:r>
              <a:rPr lang="en-US" sz="2800" b="1" dirty="0"/>
              <a:t>To be improved:</a:t>
            </a:r>
          </a:p>
          <a:p>
            <a:pPr marL="0" indent="0">
              <a:lnSpc>
                <a:spcPct val="120000"/>
              </a:lnSpc>
              <a:spcBef>
                <a:spcPts val="0"/>
              </a:spcBef>
              <a:buNone/>
            </a:pPr>
            <a:r>
              <a:rPr lang="en-US" sz="2800" dirty="0"/>
              <a:t>1. During promotions, try to give a disturbance free shopping experience to customers.</a:t>
            </a:r>
          </a:p>
          <a:p>
            <a:pPr marL="0" indent="0">
              <a:lnSpc>
                <a:spcPct val="120000"/>
              </a:lnSpc>
              <a:spcBef>
                <a:spcPts val="0"/>
              </a:spcBef>
              <a:buNone/>
            </a:pPr>
            <a:r>
              <a:rPr lang="en-US" sz="2800" dirty="0"/>
              <a:t>2. Try to give the price early during promotions.</a:t>
            </a:r>
          </a:p>
          <a:p>
            <a:pPr marL="0" indent="0">
              <a:lnSpc>
                <a:spcPct val="120000"/>
              </a:lnSpc>
              <a:spcBef>
                <a:spcPts val="0"/>
              </a:spcBef>
              <a:buNone/>
            </a:pPr>
            <a:r>
              <a:rPr lang="en-US" sz="2800" dirty="0"/>
              <a:t>3. Reduce the delivery time of the products during promotions.</a:t>
            </a:r>
            <a:br>
              <a:rPr lang="en-US" sz="2800" dirty="0"/>
            </a:br>
            <a:endParaRPr lang="en-US" sz="2800" dirty="0"/>
          </a:p>
          <a:p>
            <a:pPr>
              <a:lnSpc>
                <a:spcPct val="120000"/>
              </a:lnSpc>
              <a:spcBef>
                <a:spcPts val="0"/>
              </a:spcBef>
              <a:buFont typeface="Courier New" panose="02070309020205020404" pitchFamily="49" charset="0"/>
              <a:buChar char="o"/>
            </a:pPr>
            <a:r>
              <a:rPr lang="en-US" sz="2800" b="1" dirty="0"/>
              <a:t>Positive feedback summary:</a:t>
            </a:r>
          </a:p>
          <a:p>
            <a:pPr marL="0" indent="0">
              <a:lnSpc>
                <a:spcPct val="120000"/>
              </a:lnSpc>
              <a:spcBef>
                <a:spcPts val="0"/>
              </a:spcBef>
              <a:buNone/>
            </a:pPr>
            <a:r>
              <a:rPr lang="en-US" sz="2800" dirty="0"/>
              <a:t>1. Convenient to use and also a good website.</a:t>
            </a:r>
          </a:p>
          <a:p>
            <a:pPr marL="0" indent="0">
              <a:lnSpc>
                <a:spcPct val="120000"/>
              </a:lnSpc>
              <a:spcBef>
                <a:spcPts val="0"/>
              </a:spcBef>
              <a:buNone/>
            </a:pPr>
            <a:r>
              <a:rPr lang="en-US" sz="2800" dirty="0"/>
              <a:t>2. Availability of several payment options.</a:t>
            </a:r>
          </a:p>
          <a:p>
            <a:pPr marL="0" indent="0">
              <a:lnSpc>
                <a:spcPct val="120000"/>
              </a:lnSpc>
              <a:spcBef>
                <a:spcPts val="0"/>
              </a:spcBef>
              <a:buNone/>
            </a:pPr>
            <a:r>
              <a:rPr lang="en-US" sz="2800" dirty="0"/>
              <a:t>3. Faster products delivery.</a:t>
            </a:r>
          </a:p>
          <a:p>
            <a:pPr marL="0" indent="0">
              <a:lnSpc>
                <a:spcPct val="120000"/>
              </a:lnSpc>
              <a:spcBef>
                <a:spcPts val="0"/>
              </a:spcBef>
              <a:buNone/>
            </a:pPr>
            <a:r>
              <a:rPr lang="en-US" sz="2800" dirty="0"/>
              <a:t>4. Complete information of products available.</a:t>
            </a:r>
          </a:p>
          <a:p>
            <a:pPr marL="0" indent="0">
              <a:lnSpc>
                <a:spcPct val="120000"/>
              </a:lnSpc>
              <a:spcBef>
                <a:spcPts val="0"/>
              </a:spcBef>
              <a:buNone/>
            </a:pPr>
            <a:r>
              <a:rPr lang="en-US" sz="2800" dirty="0"/>
              <a:t>5. Reliable website or app, perceived trustworthiness.</a:t>
            </a:r>
          </a:p>
          <a:p>
            <a:pPr marL="0" indent="0">
              <a:lnSpc>
                <a:spcPct val="120000"/>
              </a:lnSpc>
              <a:spcBef>
                <a:spcPts val="0"/>
              </a:spcBef>
              <a:buNone/>
            </a:pPr>
            <a:r>
              <a:rPr lang="en-US" sz="2800" dirty="0"/>
              <a:t>6. Wild variety of product to offer</a:t>
            </a:r>
            <a:endParaRPr lang="en-IN" sz="2800" dirty="0"/>
          </a:p>
          <a:p>
            <a:endParaRPr lang="en-IN" dirty="0"/>
          </a:p>
        </p:txBody>
      </p:sp>
      <p:pic>
        <p:nvPicPr>
          <p:cNvPr id="4" name="Picture 3">
            <a:extLst>
              <a:ext uri="{FF2B5EF4-FFF2-40B4-BE49-F238E27FC236}">
                <a16:creationId xmlns:a16="http://schemas.microsoft.com/office/drawing/2014/main" id="{C222F63B-3D84-2523-6566-2E45FA465E9E}"/>
              </a:ext>
            </a:extLst>
          </p:cNvPr>
          <p:cNvPicPr>
            <a:picLocks noChangeAspect="1"/>
          </p:cNvPicPr>
          <p:nvPr/>
        </p:nvPicPr>
        <p:blipFill>
          <a:blip r:embed="rId2"/>
          <a:stretch>
            <a:fillRect/>
          </a:stretch>
        </p:blipFill>
        <p:spPr>
          <a:xfrm>
            <a:off x="7946730" y="3358302"/>
            <a:ext cx="3202365" cy="1157396"/>
          </a:xfrm>
          <a:prstGeom prst="rect">
            <a:avLst/>
          </a:prstGeom>
        </p:spPr>
      </p:pic>
      <p:pic>
        <p:nvPicPr>
          <p:cNvPr id="5" name="Picture 4">
            <a:extLst>
              <a:ext uri="{FF2B5EF4-FFF2-40B4-BE49-F238E27FC236}">
                <a16:creationId xmlns:a16="http://schemas.microsoft.com/office/drawing/2014/main" id="{C780A851-DC74-F944-186E-00221A38605B}"/>
              </a:ext>
            </a:extLst>
          </p:cNvPr>
          <p:cNvPicPr>
            <a:picLocks noChangeAspect="1"/>
          </p:cNvPicPr>
          <p:nvPr/>
        </p:nvPicPr>
        <p:blipFill>
          <a:blip r:embed="rId2"/>
          <a:stretch>
            <a:fillRect/>
          </a:stretch>
        </p:blipFill>
        <p:spPr>
          <a:xfrm>
            <a:off x="8099130" y="3510702"/>
            <a:ext cx="3202365" cy="1157396"/>
          </a:xfrm>
          <a:prstGeom prst="rect">
            <a:avLst/>
          </a:prstGeom>
        </p:spPr>
      </p:pic>
      <p:sp>
        <p:nvSpPr>
          <p:cNvPr id="6" name="Text Placeholder 3">
            <a:extLst>
              <a:ext uri="{FF2B5EF4-FFF2-40B4-BE49-F238E27FC236}">
                <a16:creationId xmlns:a16="http://schemas.microsoft.com/office/drawing/2014/main" id="{6F81E4BE-2C47-EB2C-9D52-25781DA4A9DE}"/>
              </a:ext>
            </a:extLst>
          </p:cNvPr>
          <p:cNvSpPr txBox="1">
            <a:spLocks/>
          </p:cNvSpPr>
          <p:nvPr/>
        </p:nvSpPr>
        <p:spPr>
          <a:xfrm>
            <a:off x="8125883" y="1830033"/>
            <a:ext cx="3841528"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Online Store Company:</a:t>
            </a:r>
            <a:endParaRPr lang="en-IN" dirty="0"/>
          </a:p>
        </p:txBody>
      </p:sp>
    </p:spTree>
    <p:extLst>
      <p:ext uri="{BB962C8B-B14F-4D97-AF65-F5344CB8AC3E}">
        <p14:creationId xmlns:p14="http://schemas.microsoft.com/office/powerpoint/2010/main" val="1998857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4500-F6EA-E19D-8EEA-8E2F8A198DB1}"/>
              </a:ext>
            </a:extLst>
          </p:cNvPr>
          <p:cNvSpPr>
            <a:spLocks noGrp="1"/>
          </p:cNvSpPr>
          <p:nvPr>
            <p:ph type="title"/>
          </p:nvPr>
        </p:nvSpPr>
        <p:spPr>
          <a:xfrm>
            <a:off x="661737" y="204705"/>
            <a:ext cx="5434263" cy="950328"/>
          </a:xfrm>
        </p:spPr>
        <p:txBody>
          <a:bodyPr/>
          <a:lstStyle/>
          <a:p>
            <a:r>
              <a:rPr lang="en-IN" dirty="0"/>
              <a:t>4. Paytm.com</a:t>
            </a:r>
          </a:p>
        </p:txBody>
      </p:sp>
      <p:pic>
        <p:nvPicPr>
          <p:cNvPr id="4" name="Content Placeholder 3">
            <a:extLst>
              <a:ext uri="{FF2B5EF4-FFF2-40B4-BE49-F238E27FC236}">
                <a16:creationId xmlns:a16="http://schemas.microsoft.com/office/drawing/2014/main" id="{306647FB-F808-FEF8-A1ED-41FB86400A91}"/>
              </a:ext>
            </a:extLst>
          </p:cNvPr>
          <p:cNvPicPr>
            <a:picLocks noGrp="1" noChangeAspect="1"/>
          </p:cNvPicPr>
          <p:nvPr>
            <p:ph idx="1"/>
          </p:nvPr>
        </p:nvPicPr>
        <p:blipFill>
          <a:blip r:embed="rId2"/>
          <a:stretch>
            <a:fillRect/>
          </a:stretch>
        </p:blipFill>
        <p:spPr>
          <a:xfrm>
            <a:off x="8279751" y="3054208"/>
            <a:ext cx="3210373" cy="1438476"/>
          </a:xfrm>
          <a:prstGeom prst="rect">
            <a:avLst/>
          </a:prstGeom>
        </p:spPr>
      </p:pic>
      <p:sp>
        <p:nvSpPr>
          <p:cNvPr id="5" name="Text Placeholder 3">
            <a:extLst>
              <a:ext uri="{FF2B5EF4-FFF2-40B4-BE49-F238E27FC236}">
                <a16:creationId xmlns:a16="http://schemas.microsoft.com/office/drawing/2014/main" id="{C4A4CCC2-F184-B275-7006-DCC8D8212883}"/>
              </a:ext>
            </a:extLst>
          </p:cNvPr>
          <p:cNvSpPr txBox="1">
            <a:spLocks/>
          </p:cNvSpPr>
          <p:nvPr/>
        </p:nvSpPr>
        <p:spPr>
          <a:xfrm>
            <a:off x="7513163" y="1803400"/>
            <a:ext cx="4566542"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A88EDC0A-4F59-05C5-9A25-B9FD31D4BBD0}"/>
              </a:ext>
            </a:extLst>
          </p:cNvPr>
          <p:cNvSpPr txBox="1">
            <a:spLocks/>
          </p:cNvSpPr>
          <p:nvPr/>
        </p:nvSpPr>
        <p:spPr>
          <a:xfrm>
            <a:off x="260802" y="1069642"/>
            <a:ext cx="7516364" cy="5000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Reduce the delivery time of the products during promotions.</a:t>
            </a:r>
          </a:p>
          <a:p>
            <a:pPr marL="0" indent="0">
              <a:lnSpc>
                <a:spcPct val="100000"/>
              </a:lnSpc>
              <a:spcBef>
                <a:spcPts val="0"/>
              </a:spcBef>
              <a:buFont typeface="Arial" panose="020B0604020202020204" pitchFamily="34" charset="0"/>
              <a:buNone/>
            </a:pPr>
            <a:r>
              <a:rPr lang="en-US" sz="2000" dirty="0"/>
              <a:t>2. Try to give the price early during promotion.</a:t>
            </a:r>
          </a:p>
          <a:p>
            <a:pPr marL="0" indent="0">
              <a:lnSpc>
                <a:spcPct val="10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4. Late declaration of price and discounts.</a:t>
            </a:r>
          </a:p>
          <a:p>
            <a:pPr marL="0" indent="0">
              <a:lnSpc>
                <a:spcPct val="100000"/>
              </a:lnSpc>
              <a:spcBef>
                <a:spcPts val="0"/>
              </a:spcBef>
              <a:buFont typeface="Arial" panose="020B0604020202020204" pitchFamily="34" charset="0"/>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 good website.</a:t>
            </a:r>
          </a:p>
          <a:p>
            <a:pPr marL="0" indent="0">
              <a:lnSpc>
                <a:spcPct val="100000"/>
              </a:lnSpc>
              <a:spcBef>
                <a:spcPts val="0"/>
              </a:spcBef>
              <a:buFont typeface="Arial" panose="020B0604020202020204" pitchFamily="34" charset="0"/>
              <a:buNone/>
            </a:pPr>
            <a:r>
              <a:rPr lang="en-US" sz="2000" dirty="0"/>
              <a:t>2. Quickness to complete a purchase.</a:t>
            </a:r>
          </a:p>
          <a:p>
            <a:pPr marL="0" indent="0">
              <a:lnSpc>
                <a:spcPct val="100000"/>
              </a:lnSpc>
              <a:spcBef>
                <a:spcPts val="0"/>
              </a:spcBef>
              <a:buFont typeface="Arial" panose="020B0604020202020204" pitchFamily="34" charset="0"/>
              <a:buNone/>
            </a:pPr>
            <a:r>
              <a:rPr lang="en-US" sz="2000" dirty="0"/>
              <a:t>3. About 64% of the customers feel that either web or app is reliable.</a:t>
            </a:r>
          </a:p>
          <a:p>
            <a:pPr marL="0" indent="0">
              <a:lnSpc>
                <a:spcPct val="100000"/>
              </a:lnSpc>
              <a:spcBef>
                <a:spcPts val="0"/>
              </a:spcBef>
              <a:buFont typeface="Arial" panose="020B0604020202020204" pitchFamily="34" charset="0"/>
              <a:buNone/>
            </a:pPr>
            <a:r>
              <a:rPr lang="en-US" sz="2000" dirty="0"/>
              <a:t>4. Around 20% of the customers believe that Paytm has a wild variety of products on offer.</a:t>
            </a:r>
            <a:endParaRPr lang="en-IN" sz="2000" dirty="0"/>
          </a:p>
        </p:txBody>
      </p:sp>
    </p:spTree>
    <p:extLst>
      <p:ext uri="{BB962C8B-B14F-4D97-AF65-F5344CB8AC3E}">
        <p14:creationId xmlns:p14="http://schemas.microsoft.com/office/powerpoint/2010/main" val="253821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9F2A-FE3A-E065-3AAB-85DA7A22A368}"/>
              </a:ext>
            </a:extLst>
          </p:cNvPr>
          <p:cNvSpPr>
            <a:spLocks noGrp="1"/>
          </p:cNvSpPr>
          <p:nvPr>
            <p:ph type="title"/>
          </p:nvPr>
        </p:nvSpPr>
        <p:spPr/>
        <p:txBody>
          <a:bodyPr/>
          <a:lstStyle/>
          <a:p>
            <a:r>
              <a:rPr lang="en-IN" dirty="0"/>
              <a:t>5. Snapdeal.com</a:t>
            </a:r>
          </a:p>
        </p:txBody>
      </p:sp>
      <p:pic>
        <p:nvPicPr>
          <p:cNvPr id="4" name="Content Placeholder 3">
            <a:extLst>
              <a:ext uri="{FF2B5EF4-FFF2-40B4-BE49-F238E27FC236}">
                <a16:creationId xmlns:a16="http://schemas.microsoft.com/office/drawing/2014/main" id="{E264771F-1BA0-91AB-1087-8EACC24E7B8D}"/>
              </a:ext>
            </a:extLst>
          </p:cNvPr>
          <p:cNvPicPr>
            <a:picLocks noGrp="1" noChangeAspect="1"/>
          </p:cNvPicPr>
          <p:nvPr>
            <p:ph idx="1"/>
          </p:nvPr>
        </p:nvPicPr>
        <p:blipFill>
          <a:blip r:embed="rId2"/>
          <a:stretch>
            <a:fillRect/>
          </a:stretch>
        </p:blipFill>
        <p:spPr>
          <a:xfrm>
            <a:off x="7821165" y="3506771"/>
            <a:ext cx="3995270" cy="1106078"/>
          </a:xfrm>
          <a:prstGeom prst="rect">
            <a:avLst/>
          </a:prstGeom>
        </p:spPr>
      </p:pic>
      <p:sp>
        <p:nvSpPr>
          <p:cNvPr id="5" name="Text Placeholder 3">
            <a:extLst>
              <a:ext uri="{FF2B5EF4-FFF2-40B4-BE49-F238E27FC236}">
                <a16:creationId xmlns:a16="http://schemas.microsoft.com/office/drawing/2014/main" id="{B661B15C-7B16-AE43-E17D-4B9D69A6662E}"/>
              </a:ext>
            </a:extLst>
          </p:cNvPr>
          <p:cNvSpPr txBox="1">
            <a:spLocks/>
          </p:cNvSpPr>
          <p:nvPr/>
        </p:nvSpPr>
        <p:spPr>
          <a:xfrm>
            <a:off x="7486632" y="1836222"/>
            <a:ext cx="457024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1834B324-C983-7C9C-01F1-FF0870CF47C2}"/>
              </a:ext>
            </a:extLst>
          </p:cNvPr>
          <p:cNvSpPr txBox="1">
            <a:spLocks/>
          </p:cNvSpPr>
          <p:nvPr/>
        </p:nvSpPr>
        <p:spPr>
          <a:xfrm>
            <a:off x="320843" y="1206632"/>
            <a:ext cx="7673088" cy="5286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2000" b="1" dirty="0"/>
              <a:t>To be improved:</a:t>
            </a:r>
          </a:p>
          <a:p>
            <a:pPr marL="0" indent="0">
              <a:lnSpc>
                <a:spcPct val="120000"/>
              </a:lnSpc>
              <a:spcBef>
                <a:spcPts val="0"/>
              </a:spcBef>
              <a:buFont typeface="Arial" panose="020B0604020202020204" pitchFamily="34" charset="0"/>
              <a:buNone/>
            </a:pPr>
            <a:r>
              <a:rPr lang="en-US" sz="2000" dirty="0"/>
              <a:t>1. Reduce the delivery time of the products during promotions.</a:t>
            </a:r>
          </a:p>
          <a:p>
            <a:pPr marL="0" indent="0">
              <a:lnSpc>
                <a:spcPct val="120000"/>
              </a:lnSpc>
              <a:spcBef>
                <a:spcPts val="0"/>
              </a:spcBef>
              <a:buFont typeface="Arial" panose="020B0604020202020204" pitchFamily="34" charset="0"/>
              <a:buNone/>
            </a:pPr>
            <a:r>
              <a:rPr lang="en-US" sz="2000" dirty="0"/>
              <a:t>2. Try to give the price early during promotion.</a:t>
            </a:r>
          </a:p>
          <a:p>
            <a:pPr marL="0" indent="0">
              <a:lnSpc>
                <a:spcPct val="12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20000"/>
              </a:lnSpc>
              <a:spcBef>
                <a:spcPts val="0"/>
              </a:spcBef>
              <a:buFont typeface="Arial" panose="020B0604020202020204" pitchFamily="34" charset="0"/>
              <a:buNone/>
            </a:pPr>
            <a:r>
              <a:rPr lang="en-US" sz="2000" dirty="0"/>
              <a:t>4. Late declaration of price and discounts.</a:t>
            </a:r>
          </a:p>
          <a:p>
            <a:pPr marL="0" indent="0">
              <a:lnSpc>
                <a:spcPct val="120000"/>
              </a:lnSpc>
              <a:spcBef>
                <a:spcPts val="0"/>
              </a:spcBef>
              <a:buFont typeface="Arial" panose="020B0604020202020204" pitchFamily="34" charset="0"/>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marL="0" indent="0">
              <a:lnSpc>
                <a:spcPct val="120000"/>
              </a:lnSpc>
              <a:spcBef>
                <a:spcPts val="0"/>
              </a:spcBef>
              <a:buFont typeface="Arial" panose="020B0604020202020204" pitchFamily="34" charset="0"/>
              <a:buNone/>
            </a:pPr>
            <a:r>
              <a:rPr lang="en-US" sz="2000" dirty="0"/>
              <a:t>1. Convenient to use.</a:t>
            </a:r>
          </a:p>
          <a:p>
            <a:pPr marL="0" indent="0">
              <a:lnSpc>
                <a:spcPct val="120000"/>
              </a:lnSpc>
              <a:spcBef>
                <a:spcPts val="0"/>
              </a:spcBef>
              <a:buFont typeface="Arial" panose="020B0604020202020204" pitchFamily="34" charset="0"/>
              <a:buNone/>
            </a:pPr>
            <a:r>
              <a:rPr lang="en-US" sz="2000" dirty="0"/>
              <a:t>2. 54% of the customers are happy about the availability of financial information security.</a:t>
            </a:r>
            <a:endParaRPr lang="en-IN" sz="2000" dirty="0"/>
          </a:p>
        </p:txBody>
      </p:sp>
    </p:spTree>
    <p:extLst>
      <p:ext uri="{BB962C8B-B14F-4D97-AF65-F5344CB8AC3E}">
        <p14:creationId xmlns:p14="http://schemas.microsoft.com/office/powerpoint/2010/main" val="2841442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ABDD-8539-9559-4823-FE99CF94536F}"/>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8DCD7B89-C8EF-44DA-24F1-1ABFDC084ADD}"/>
              </a:ext>
            </a:extLst>
          </p:cNvPr>
          <p:cNvSpPr>
            <a:spLocks noGrp="1"/>
          </p:cNvSpPr>
          <p:nvPr>
            <p:ph idx="1"/>
          </p:nvPr>
        </p:nvSpPr>
        <p:spPr>
          <a:xfrm>
            <a:off x="1103312" y="1470582"/>
            <a:ext cx="8946541" cy="4777818"/>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t>
            </a:r>
            <a:r>
              <a:rPr lang="en-US" dirty="0" err="1"/>
              <a:t>apriori</a:t>
            </a:r>
            <a:r>
              <a:rPr lang="en-US" dirty="0"/>
              <a:t> algorithm and neural networks.</a:t>
            </a:r>
            <a:endParaRPr lang="en-IN" dirty="0"/>
          </a:p>
        </p:txBody>
      </p:sp>
    </p:spTree>
    <p:extLst>
      <p:ext uri="{BB962C8B-B14F-4D97-AF65-F5344CB8AC3E}">
        <p14:creationId xmlns:p14="http://schemas.microsoft.com/office/powerpoint/2010/main" val="94752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0E0A-77BA-7624-2AE4-5E40CFDEC505}"/>
              </a:ext>
            </a:extLst>
          </p:cNvPr>
          <p:cNvSpPr>
            <a:spLocks noGrp="1"/>
          </p:cNvSpPr>
          <p:nvPr>
            <p:ph type="title"/>
          </p:nvPr>
        </p:nvSpPr>
        <p:spPr>
          <a:xfrm>
            <a:off x="3329990" y="1918619"/>
            <a:ext cx="5532019" cy="2134644"/>
          </a:xfrm>
        </p:spPr>
        <p:txBody>
          <a:bodyPr>
            <a:noAutofit/>
          </a:bodyPr>
          <a:lstStyle/>
          <a:p>
            <a:pPr algn="ctr"/>
            <a:r>
              <a:rPr lang="en-US" sz="9600" dirty="0"/>
              <a:t>Thank You</a:t>
            </a:r>
            <a:endParaRPr lang="en-IN" sz="9600" dirty="0"/>
          </a:p>
        </p:txBody>
      </p:sp>
    </p:spTree>
    <p:extLst>
      <p:ext uri="{BB962C8B-B14F-4D97-AF65-F5344CB8AC3E}">
        <p14:creationId xmlns:p14="http://schemas.microsoft.com/office/powerpoint/2010/main" val="151135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C996-4AE3-D269-AF51-17FED4B0766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3BAC207-7EE3-652A-2E66-8D2C7F38F9DB}"/>
              </a:ext>
            </a:extLst>
          </p:cNvPr>
          <p:cNvSpPr>
            <a:spLocks noGrp="1"/>
          </p:cNvSpPr>
          <p:nvPr>
            <p:ph idx="1"/>
          </p:nvPr>
        </p:nvSpPr>
        <p:spPr/>
        <p:txBody>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p:txBody>
      </p:sp>
    </p:spTree>
    <p:extLst>
      <p:ext uri="{BB962C8B-B14F-4D97-AF65-F5344CB8AC3E}">
        <p14:creationId xmlns:p14="http://schemas.microsoft.com/office/powerpoint/2010/main" val="2207378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97C85E-AD94-1394-4938-0558ED0FBBAE}"/>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p:txBody>
      </p:sp>
    </p:spTree>
    <p:extLst>
      <p:ext uri="{BB962C8B-B14F-4D97-AF65-F5344CB8AC3E}">
        <p14:creationId xmlns:p14="http://schemas.microsoft.com/office/powerpoint/2010/main" val="377804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42E6AC-3DD0-D44F-5D12-8E842AF9B6CF}"/>
              </a:ext>
            </a:extLst>
          </p:cNvPr>
          <p:cNvSpPr>
            <a:spLocks noGrp="1"/>
          </p:cNvSpPr>
          <p:nvPr>
            <p:ph idx="1"/>
          </p:nvPr>
        </p:nvSpPr>
        <p:spPr>
          <a:xfrm>
            <a:off x="886495" y="1204505"/>
            <a:ext cx="9530124" cy="4922917"/>
          </a:xfrm>
        </p:spPr>
        <p:txBody>
          <a:bodyPr>
            <a:norm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192781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FB1A7-E905-87AF-B3C2-4FAB997AD94A}"/>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322934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7EA1-AAF4-A0F7-3B89-C84C3DA9E2AD}"/>
              </a:ext>
            </a:extLst>
          </p:cNvPr>
          <p:cNvSpPr>
            <a:spLocks noGrp="1"/>
          </p:cNvSpPr>
          <p:nvPr>
            <p:ph type="title"/>
          </p:nvPr>
        </p:nvSpPr>
        <p:spPr>
          <a:xfrm>
            <a:off x="838200" y="365126"/>
            <a:ext cx="10515600" cy="982412"/>
          </a:xfrm>
        </p:spPr>
        <p:txBody>
          <a:bodyPr>
            <a:normAutofit/>
          </a:bodyPr>
          <a:lstStyle/>
          <a:p>
            <a:r>
              <a:rPr lang="en-US" sz="4000" dirty="0"/>
              <a:t>Problem Statement</a:t>
            </a:r>
            <a:endParaRPr lang="en-IN" sz="4000" dirty="0"/>
          </a:p>
        </p:txBody>
      </p:sp>
      <p:sp>
        <p:nvSpPr>
          <p:cNvPr id="3" name="Content Placeholder 2">
            <a:extLst>
              <a:ext uri="{FF2B5EF4-FFF2-40B4-BE49-F238E27FC236}">
                <a16:creationId xmlns:a16="http://schemas.microsoft.com/office/drawing/2014/main" id="{D991B9FB-D13B-5F5D-13B9-58B0C7D84E5B}"/>
              </a:ext>
            </a:extLst>
          </p:cNvPr>
          <p:cNvSpPr>
            <a:spLocks noGrp="1"/>
          </p:cNvSpPr>
          <p:nvPr>
            <p:ph idx="1"/>
          </p:nvPr>
        </p:nvSpPr>
        <p:spPr>
          <a:xfrm>
            <a:off x="838200" y="1347538"/>
            <a:ext cx="10515600" cy="4829425"/>
          </a:xfrm>
        </p:spPr>
        <p:txBody>
          <a:bodyPr>
            <a:normAutofit fontScale="70000" lnSpcReduction="20000"/>
          </a:bodyPr>
          <a:lstStyle/>
          <a:p>
            <a:pPr>
              <a:buFont typeface="Wingdings" panose="05000000000000000000" pitchFamily="2" charset="2"/>
              <a:buChar char="Ø"/>
            </a:pPr>
            <a:r>
              <a:rPr lang="en-US" sz="28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8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8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800" dirty="0"/>
              <a:t>The research furthermore investigated the factors that influence the online customers repeat purchase intention.</a:t>
            </a:r>
          </a:p>
          <a:p>
            <a:pPr>
              <a:buFont typeface="Wingdings" panose="05000000000000000000" pitchFamily="2" charset="2"/>
              <a:buChar char="Ø"/>
            </a:pPr>
            <a:r>
              <a:rPr lang="en-US" sz="2800" dirty="0"/>
              <a:t>The combination of both utilitarian value and hedonistic values are needed to affect the repeat purchase intention (loyalty) positively.</a:t>
            </a:r>
          </a:p>
          <a:p>
            <a:pPr>
              <a:buFont typeface="Wingdings" panose="05000000000000000000" pitchFamily="2" charset="2"/>
              <a:buChar char="Ø"/>
            </a:pPr>
            <a:r>
              <a:rPr lang="en-US" sz="2800" dirty="0"/>
              <a:t>The data is collected from the Indian online shoppers. Results indicate the e-retail success factors, which are very much critical for customer satisfaction.</a:t>
            </a:r>
          </a:p>
          <a:p>
            <a:pPr marL="0" indent="0">
              <a:buNone/>
            </a:pPr>
            <a:endParaRPr lang="en-IN" dirty="0"/>
          </a:p>
        </p:txBody>
      </p:sp>
    </p:spTree>
    <p:extLst>
      <p:ext uri="{BB962C8B-B14F-4D97-AF65-F5344CB8AC3E}">
        <p14:creationId xmlns:p14="http://schemas.microsoft.com/office/powerpoint/2010/main" val="3794767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9861-E34E-CA5B-8F1A-54CF928F2EF3}"/>
              </a:ext>
            </a:extLst>
          </p:cNvPr>
          <p:cNvSpPr>
            <a:spLocks noGrp="1"/>
          </p:cNvSpPr>
          <p:nvPr>
            <p:ph type="title"/>
          </p:nvPr>
        </p:nvSpPr>
        <p:spPr/>
        <p:txBody>
          <a:bodyPr>
            <a:normAutofit fontScale="90000"/>
          </a:bodyPr>
          <a:lstStyle/>
          <a:p>
            <a:r>
              <a:rPr lang="en-US" sz="3600" b="1" dirty="0"/>
              <a:t>The problem statement can be represented in the form of below use case diagram as well.</a:t>
            </a:r>
            <a:br>
              <a:rPr lang="en-IN" b="1" dirty="0"/>
            </a:br>
            <a:endParaRPr lang="en-IN" dirty="0"/>
          </a:p>
        </p:txBody>
      </p:sp>
      <p:pic>
        <p:nvPicPr>
          <p:cNvPr id="4" name="Content Placeholder 3">
            <a:extLst>
              <a:ext uri="{FF2B5EF4-FFF2-40B4-BE49-F238E27FC236}">
                <a16:creationId xmlns:a16="http://schemas.microsoft.com/office/drawing/2014/main" id="{A6F50074-122F-A9F6-88DB-670B37B9E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716" y="1725105"/>
            <a:ext cx="8363963" cy="4508420"/>
          </a:xfrm>
          <a:prstGeom prst="rect">
            <a:avLst/>
          </a:prstGeom>
        </p:spPr>
      </p:pic>
    </p:spTree>
    <p:extLst>
      <p:ext uri="{BB962C8B-B14F-4D97-AF65-F5344CB8AC3E}">
        <p14:creationId xmlns:p14="http://schemas.microsoft.com/office/powerpoint/2010/main" val="287462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F3-8AAD-11B4-B5C7-B1AF89062D9F}"/>
              </a:ext>
            </a:extLst>
          </p:cNvPr>
          <p:cNvSpPr>
            <a:spLocks noGrp="1"/>
          </p:cNvSpPr>
          <p:nvPr>
            <p:ph type="title"/>
          </p:nvPr>
        </p:nvSpPr>
        <p:spPr/>
        <p:txBody>
          <a:bodyPr>
            <a:normAutofit/>
          </a:bodyPr>
          <a:lstStyle/>
          <a:p>
            <a:r>
              <a:rPr lang="en-IN" sz="4000" dirty="0"/>
              <a:t>Objective</a:t>
            </a:r>
          </a:p>
        </p:txBody>
      </p:sp>
      <p:sp>
        <p:nvSpPr>
          <p:cNvPr id="3" name="Content Placeholder 2">
            <a:extLst>
              <a:ext uri="{FF2B5EF4-FFF2-40B4-BE49-F238E27FC236}">
                <a16:creationId xmlns:a16="http://schemas.microsoft.com/office/drawing/2014/main" id="{77B7CFAF-8108-C901-02A0-163D32E68397}"/>
              </a:ext>
            </a:extLst>
          </p:cNvPr>
          <p:cNvSpPr>
            <a:spLocks noGrp="1"/>
          </p:cNvSpPr>
          <p:nvPr>
            <p:ph idx="1"/>
          </p:nvPr>
        </p:nvSpPr>
        <p:spPr>
          <a:xfrm>
            <a:off x="886497" y="1517716"/>
            <a:ext cx="9164338" cy="4683550"/>
          </a:xfrm>
        </p:spPr>
        <p:txBody>
          <a:bodyPr>
            <a:normAutofit/>
          </a:bodyPr>
          <a:lstStyle/>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p:txBody>
      </p:sp>
    </p:spTree>
    <p:extLst>
      <p:ext uri="{BB962C8B-B14F-4D97-AF65-F5344CB8AC3E}">
        <p14:creationId xmlns:p14="http://schemas.microsoft.com/office/powerpoint/2010/main" val="1119616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140</TotalTime>
  <Words>2292</Words>
  <Application>Microsoft Office PowerPoint</Application>
  <PresentationFormat>Widescreen</PresentationFormat>
  <Paragraphs>185</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Cambria</vt:lpstr>
      <vt:lpstr>Century Gothic</vt:lpstr>
      <vt:lpstr>Constantia (Body)</vt:lpstr>
      <vt:lpstr>Courier New</vt:lpstr>
      <vt:lpstr>Wingdings</vt:lpstr>
      <vt:lpstr>Wingdings 3</vt:lpstr>
      <vt:lpstr>Ion</vt:lpstr>
      <vt:lpstr>Customer Retention Case Study Presentation</vt:lpstr>
      <vt:lpstr>Agenda:</vt:lpstr>
      <vt:lpstr>Introduction</vt:lpstr>
      <vt:lpstr>PowerPoint Presentation</vt:lpstr>
      <vt:lpstr>PowerPoint Presentation</vt:lpstr>
      <vt:lpstr>PowerPoint Presentation</vt:lpstr>
      <vt:lpstr>Problem Statement</vt:lpstr>
      <vt:lpstr>The problem statement can be represented in the form of below use case diagram as well.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VISHWAS PAI - 110909350</dc:creator>
  <cp:lastModifiedBy>Anmol Rajput</cp:lastModifiedBy>
  <cp:revision>5</cp:revision>
  <dcterms:created xsi:type="dcterms:W3CDTF">2022-06-11T14:38:54Z</dcterms:created>
  <dcterms:modified xsi:type="dcterms:W3CDTF">2022-07-29T02:56:11Z</dcterms:modified>
</cp:coreProperties>
</file>